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f4a4a37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f4a4a37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f4a4a3792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f4a4a3792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f3e1175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f3e1175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f4a4a379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f4a4a379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63a22f9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63a22f9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63a22f94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63a22f94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63a22f945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63a22f945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63a22f945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63a22f945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63a22f945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63a22f945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63a22f945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63a22f945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5c4695a0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5c4695a0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5c4695a0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5c4695a0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f4a4a37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f4a4a37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Một cách triển khai kiến trúc khi áp dụng mẫu CQRS cho thấy cách chia một phần của hệ thống thành hai phía READ và Write, những đối tượng bên trong Read side chỉ chứa các Query và những đối tượng trong Write side chỉ chứa các Commands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f4a4a379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f4a4a379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Mô hình hoạt động:</a:t>
            </a:r>
            <a:endParaRPr/>
          </a:p>
          <a:p>
            <a:pPr indent="0" lvl="0" marL="0" rtl="0" algn="l">
              <a:spcBef>
                <a:spcPts val="0"/>
              </a:spcBef>
              <a:spcAft>
                <a:spcPts val="0"/>
              </a:spcAft>
              <a:buNone/>
            </a:pPr>
            <a:r>
              <a:rPr lang="vi"/>
              <a:t>Phát sinh command =&gt; Command bus gửi command =&gt; Command handler nhận command, thực thi xử lý nghiệp vụ tại domain model =&gt; phát sinh các event báo kết thúc quá trình xử lý =&gt; Event Bus publish các event đi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f4a4a379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f4a4a379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f4a4a379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f4a4a379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f4a4a379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f4a4a379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f4a4a379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f4a4a379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2pPr>
            <a:lvl3pPr indent="-298450" lvl="2" marL="13716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3pPr>
            <a:lvl4pPr indent="-298450" lvl="3" marL="18288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4pPr>
            <a:lvl5pPr indent="-298450" lvl="4" marL="22860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5pPr>
            <a:lvl6pPr indent="-298450" lvl="5" marL="27432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6pPr>
            <a:lvl7pPr indent="-298450" lvl="6" marL="32004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7pPr>
            <a:lvl8pPr indent="-298450" lvl="7" marL="36576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8pPr>
            <a:lvl9pPr indent="-298450" lvl="8" marL="4114800">
              <a:lnSpc>
                <a:spcPct val="115000"/>
              </a:lnSpc>
              <a:spcBef>
                <a:spcPts val="1600"/>
              </a:spcBef>
              <a:spcAft>
                <a:spcPts val="1600"/>
              </a:spcAft>
              <a:buClr>
                <a:schemeClr val="lt1"/>
              </a:buClr>
              <a:buSzPts val="1100"/>
              <a:buFont typeface="Open Sans"/>
              <a:buChar char="■"/>
              <a:defRPr sz="1100">
                <a:solidFill>
                  <a:schemeClr val="lt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Open Sans"/>
                <a:ea typeface="Open Sans"/>
                <a:cs typeface="Open Sans"/>
                <a:sym typeface="Open Sans"/>
              </a:defRPr>
            </a:lvl1pPr>
            <a:lvl2pPr lvl="1" algn="r">
              <a:buNone/>
              <a:defRPr sz="1000">
                <a:solidFill>
                  <a:schemeClr val="lt1"/>
                </a:solidFill>
                <a:latin typeface="Open Sans"/>
                <a:ea typeface="Open Sans"/>
                <a:cs typeface="Open Sans"/>
                <a:sym typeface="Open Sans"/>
              </a:defRPr>
            </a:lvl2pPr>
            <a:lvl3pPr lvl="2" algn="r">
              <a:buNone/>
              <a:defRPr sz="1000">
                <a:solidFill>
                  <a:schemeClr val="lt1"/>
                </a:solidFill>
                <a:latin typeface="Open Sans"/>
                <a:ea typeface="Open Sans"/>
                <a:cs typeface="Open Sans"/>
                <a:sym typeface="Open Sans"/>
              </a:defRPr>
            </a:lvl3pPr>
            <a:lvl4pPr lvl="3" algn="r">
              <a:buNone/>
              <a:defRPr sz="1000">
                <a:solidFill>
                  <a:schemeClr val="lt1"/>
                </a:solidFill>
                <a:latin typeface="Open Sans"/>
                <a:ea typeface="Open Sans"/>
                <a:cs typeface="Open Sans"/>
                <a:sym typeface="Open Sans"/>
              </a:defRPr>
            </a:lvl4pPr>
            <a:lvl5pPr lvl="4" algn="r">
              <a:buNone/>
              <a:defRPr sz="1000">
                <a:solidFill>
                  <a:schemeClr val="lt1"/>
                </a:solidFill>
                <a:latin typeface="Open Sans"/>
                <a:ea typeface="Open Sans"/>
                <a:cs typeface="Open Sans"/>
                <a:sym typeface="Open Sans"/>
              </a:defRPr>
            </a:lvl5pPr>
            <a:lvl6pPr lvl="5" algn="r">
              <a:buNone/>
              <a:defRPr sz="1000">
                <a:solidFill>
                  <a:schemeClr val="lt1"/>
                </a:solidFill>
                <a:latin typeface="Open Sans"/>
                <a:ea typeface="Open Sans"/>
                <a:cs typeface="Open Sans"/>
                <a:sym typeface="Open Sans"/>
              </a:defRPr>
            </a:lvl6pPr>
            <a:lvl7pPr lvl="6" algn="r">
              <a:buNone/>
              <a:defRPr sz="1000">
                <a:solidFill>
                  <a:schemeClr val="lt1"/>
                </a:solidFill>
                <a:latin typeface="Open Sans"/>
                <a:ea typeface="Open Sans"/>
                <a:cs typeface="Open Sans"/>
                <a:sym typeface="Open Sans"/>
              </a:defRPr>
            </a:lvl7pPr>
            <a:lvl8pPr lvl="7" algn="r">
              <a:buNone/>
              <a:defRPr sz="1000">
                <a:solidFill>
                  <a:schemeClr val="lt1"/>
                </a:solidFill>
                <a:latin typeface="Open Sans"/>
                <a:ea typeface="Open Sans"/>
                <a:cs typeface="Open Sans"/>
                <a:sym typeface="Open Sans"/>
              </a:defRPr>
            </a:lvl8pPr>
            <a:lvl9pPr lvl="8" algn="r">
              <a:buNone/>
              <a:defRPr sz="1000">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6.jpg"/><Relationship Id="rId4" Type="http://schemas.openxmlformats.org/officeDocument/2006/relationships/image" Target="../media/image24.jpg"/><Relationship Id="rId5" Type="http://schemas.openxmlformats.org/officeDocument/2006/relationships/image" Target="../media/image23.jpg"/><Relationship Id="rId6" Type="http://schemas.openxmlformats.org/officeDocument/2006/relationships/image" Target="../media/image22.jpg"/><Relationship Id="rId7"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18800" y="479500"/>
            <a:ext cx="6294000" cy="25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rPr b="1" lang="vi" sz="2500">
                <a:latin typeface="Arial"/>
                <a:ea typeface="Arial"/>
                <a:cs typeface="Arial"/>
                <a:sym typeface="Arial"/>
              </a:rPr>
              <a:t>COMMAND QUERY RESPONSIBILITY SEGREGATION(CQRS)</a:t>
            </a:r>
            <a:endParaRPr b="1" sz="2500">
              <a:latin typeface="Arial"/>
              <a:ea typeface="Arial"/>
              <a:cs typeface="Arial"/>
              <a:sym typeface="Arial"/>
            </a:endParaRPr>
          </a:p>
          <a:p>
            <a:pPr indent="0" lvl="0" marL="0" rtl="0" algn="l">
              <a:spcBef>
                <a:spcPts val="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rPr lang="vi" sz="2500">
                <a:latin typeface="Arial"/>
                <a:ea typeface="Arial"/>
                <a:cs typeface="Arial"/>
                <a:sym typeface="Arial"/>
              </a:rPr>
              <a:t> </a:t>
            </a:r>
            <a:r>
              <a:rPr b="1" lang="vi" sz="2500">
                <a:latin typeface="Arial"/>
                <a:ea typeface="Arial"/>
                <a:cs typeface="Arial"/>
                <a:sym typeface="Arial"/>
              </a:rPr>
              <a:t>EVENT SOURCING</a:t>
            </a:r>
            <a:endParaRPr b="1" sz="2500">
              <a:latin typeface="Arial"/>
              <a:ea typeface="Arial"/>
              <a:cs typeface="Arial"/>
              <a:sym typeface="Arial"/>
            </a:endParaRPr>
          </a:p>
        </p:txBody>
      </p:sp>
      <p:sp>
        <p:nvSpPr>
          <p:cNvPr id="229" name="Google Shape;229;p17"/>
          <p:cNvSpPr txBox="1"/>
          <p:nvPr>
            <p:ph idx="1" type="subTitle"/>
          </p:nvPr>
        </p:nvSpPr>
        <p:spPr>
          <a:xfrm>
            <a:off x="5083950" y="3924925"/>
            <a:ext cx="38112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Open Sans"/>
                <a:ea typeface="Open Sans"/>
                <a:cs typeface="Open Sans"/>
                <a:sym typeface="Open Sans"/>
              </a:rPr>
              <a:t>Đồ án Công Nghệ Phần Mềm </a:t>
            </a:r>
            <a:endParaRPr>
              <a:latin typeface="Open Sans"/>
              <a:ea typeface="Open Sans"/>
              <a:cs typeface="Open Sans"/>
              <a:sym typeface="Open Sans"/>
            </a:endParaRPr>
          </a:p>
          <a:p>
            <a:pPr indent="0" lvl="0" marL="0" rtl="0" algn="l">
              <a:spcBef>
                <a:spcPts val="0"/>
              </a:spcBef>
              <a:spcAft>
                <a:spcPts val="0"/>
              </a:spcAft>
              <a:buNone/>
            </a:pPr>
            <a:r>
              <a:rPr lang="vi">
                <a:latin typeface="Open Sans"/>
                <a:ea typeface="Open Sans"/>
                <a:cs typeface="Open Sans"/>
                <a:sym typeface="Open Sans"/>
              </a:rPr>
              <a:t>Nhóm 1</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6"/>
          <p:cNvSpPr txBox="1"/>
          <p:nvPr>
            <p:ph type="title"/>
          </p:nvPr>
        </p:nvSpPr>
        <p:spPr>
          <a:xfrm>
            <a:off x="1297500" y="393750"/>
            <a:ext cx="70389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CQRS &amp; EVENT SOURCING</a:t>
            </a:r>
            <a:endParaRPr b="1"/>
          </a:p>
        </p:txBody>
      </p:sp>
      <p:pic>
        <p:nvPicPr>
          <p:cNvPr id="288" name="Google Shape;288;p26"/>
          <p:cNvPicPr preferRelativeResize="0"/>
          <p:nvPr/>
        </p:nvPicPr>
        <p:blipFill>
          <a:blip r:embed="rId3">
            <a:alphaModFix/>
          </a:blip>
          <a:stretch>
            <a:fillRect/>
          </a:stretch>
        </p:blipFill>
        <p:spPr>
          <a:xfrm>
            <a:off x="5281375" y="1024350"/>
            <a:ext cx="3152499" cy="3814349"/>
          </a:xfrm>
          <a:prstGeom prst="rect">
            <a:avLst/>
          </a:prstGeom>
          <a:noFill/>
          <a:ln>
            <a:noFill/>
          </a:ln>
        </p:spPr>
      </p:pic>
      <p:sp>
        <p:nvSpPr>
          <p:cNvPr id="289" name="Google Shape;289;p26"/>
          <p:cNvSpPr txBox="1"/>
          <p:nvPr/>
        </p:nvSpPr>
        <p:spPr>
          <a:xfrm>
            <a:off x="1184175" y="1075200"/>
            <a:ext cx="3857700" cy="36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vi">
                <a:solidFill>
                  <a:schemeClr val="lt1"/>
                </a:solidFill>
                <a:latin typeface="Lato"/>
                <a:ea typeface="Lato"/>
                <a:cs typeface="Lato"/>
                <a:sym typeface="Lato"/>
              </a:rPr>
              <a:t>Mô hình triển khai hệ thống kết hợp CQRS  và Event Sourcing</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27"/>
          <p:cNvPicPr preferRelativeResize="0"/>
          <p:nvPr/>
        </p:nvPicPr>
        <p:blipFill>
          <a:blip r:embed="rId3">
            <a:alphaModFix/>
          </a:blip>
          <a:stretch>
            <a:fillRect/>
          </a:stretch>
        </p:blipFill>
        <p:spPr>
          <a:xfrm>
            <a:off x="838575" y="456450"/>
            <a:ext cx="7753350" cy="1810175"/>
          </a:xfrm>
          <a:prstGeom prst="rect">
            <a:avLst/>
          </a:prstGeom>
          <a:noFill/>
          <a:ln>
            <a:noFill/>
          </a:ln>
        </p:spPr>
      </p:pic>
      <p:pic>
        <p:nvPicPr>
          <p:cNvPr id="295" name="Google Shape;295;p27"/>
          <p:cNvPicPr preferRelativeResize="0"/>
          <p:nvPr/>
        </p:nvPicPr>
        <p:blipFill>
          <a:blip r:embed="rId4">
            <a:alphaModFix/>
          </a:blip>
          <a:stretch>
            <a:fillRect/>
          </a:stretch>
        </p:blipFill>
        <p:spPr>
          <a:xfrm>
            <a:off x="838575" y="2404650"/>
            <a:ext cx="7753350" cy="259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1297500" y="393750"/>
            <a:ext cx="70389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Cài đặt EventStore DB</a:t>
            </a:r>
            <a:r>
              <a:rPr lang="vi"/>
              <a:t> </a:t>
            </a:r>
            <a:endParaRPr/>
          </a:p>
        </p:txBody>
      </p:sp>
      <p:sp>
        <p:nvSpPr>
          <p:cNvPr id="301" name="Google Shape;301;p28"/>
          <p:cNvSpPr txBox="1"/>
          <p:nvPr>
            <p:ph idx="1" type="body"/>
          </p:nvPr>
        </p:nvSpPr>
        <p:spPr>
          <a:xfrm>
            <a:off x="653825" y="1322200"/>
            <a:ext cx="2768100" cy="3156600"/>
          </a:xfrm>
          <a:prstGeom prst="rect">
            <a:avLst/>
          </a:prstGeom>
        </p:spPr>
        <p:txBody>
          <a:bodyPr anchorCtr="0" anchor="ctr" bIns="91425" lIns="91425" spcFirstLastPara="1" rIns="91425" wrap="square" tIns="91425">
            <a:noAutofit/>
          </a:bodyPr>
          <a:lstStyle/>
          <a:p>
            <a:pPr indent="-311150" lvl="0" marL="457200" rtl="0" algn="l">
              <a:spcBef>
                <a:spcPts val="1000"/>
              </a:spcBef>
              <a:spcAft>
                <a:spcPts val="0"/>
              </a:spcAft>
              <a:buSzPts val="1300"/>
              <a:buChar char="➔"/>
            </a:pPr>
            <a:r>
              <a:rPr lang="vi"/>
              <a:t>Để thuận tiện cho việc thiết lập môi trường, nhóm lựa chọn sử dụng Docker Compose để cài đặt Event</a:t>
            </a:r>
            <a:r>
              <a:rPr lang="vi"/>
              <a:t>S</a:t>
            </a:r>
            <a:r>
              <a:rPr lang="vi"/>
              <a:t>tore DB</a:t>
            </a:r>
            <a:endParaRPr/>
          </a:p>
          <a:p>
            <a:pPr indent="-311150" lvl="0" marL="457200" rtl="0" algn="l">
              <a:spcBef>
                <a:spcPts val="1600"/>
              </a:spcBef>
              <a:spcAft>
                <a:spcPts val="0"/>
              </a:spcAft>
              <a:buSzPts val="1300"/>
              <a:buChar char="➔"/>
            </a:pPr>
            <a:r>
              <a:rPr lang="vi"/>
              <a:t>file: docker-compose.yml</a:t>
            </a:r>
            <a:endParaRPr/>
          </a:p>
          <a:p>
            <a:pPr indent="-311150" lvl="0" marL="457200" rtl="0" algn="l">
              <a:spcBef>
                <a:spcPts val="1000"/>
              </a:spcBef>
              <a:spcAft>
                <a:spcPts val="1600"/>
              </a:spcAft>
              <a:buSzPts val="1300"/>
              <a:buChar char="➔"/>
            </a:pPr>
            <a:r>
              <a:rPr lang="vi"/>
              <a:t>run command: docker compose up</a:t>
            </a:r>
            <a:endParaRPr/>
          </a:p>
        </p:txBody>
      </p:sp>
      <p:pic>
        <p:nvPicPr>
          <p:cNvPr id="302" name="Google Shape;302;p28"/>
          <p:cNvPicPr preferRelativeResize="0"/>
          <p:nvPr/>
        </p:nvPicPr>
        <p:blipFill>
          <a:blip r:embed="rId3">
            <a:alphaModFix/>
          </a:blip>
          <a:stretch>
            <a:fillRect/>
          </a:stretch>
        </p:blipFill>
        <p:spPr>
          <a:xfrm>
            <a:off x="3864900" y="982375"/>
            <a:ext cx="4789393" cy="3836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1052550" y="61450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vi"/>
              <a:t>DEMO SOURCE CODE</a:t>
            </a:r>
            <a:endParaRPr/>
          </a:p>
          <a:p>
            <a:pPr indent="0" lvl="0" marL="0" rtl="0" algn="ctr">
              <a:spcBef>
                <a:spcPts val="0"/>
              </a:spcBef>
              <a:spcAft>
                <a:spcPts val="0"/>
              </a:spcAft>
              <a:buNone/>
            </a:pPr>
            <a:r>
              <a:rPr lang="vi"/>
              <a:t>CREATE USER WORKFLOW</a:t>
            </a:r>
            <a:endParaRPr/>
          </a:p>
        </p:txBody>
      </p:sp>
      <p:pic>
        <p:nvPicPr>
          <p:cNvPr id="308" name="Google Shape;308;p29"/>
          <p:cNvPicPr preferRelativeResize="0"/>
          <p:nvPr/>
        </p:nvPicPr>
        <p:blipFill>
          <a:blip r:embed="rId3">
            <a:alphaModFix/>
          </a:blip>
          <a:stretch>
            <a:fillRect/>
          </a:stretch>
        </p:blipFill>
        <p:spPr>
          <a:xfrm>
            <a:off x="237350" y="1673600"/>
            <a:ext cx="8669309" cy="3310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idx="1" type="body"/>
          </p:nvPr>
        </p:nvSpPr>
        <p:spPr>
          <a:xfrm>
            <a:off x="1997975" y="1295025"/>
            <a:ext cx="2818200" cy="287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a:t>USERS MODULE</a:t>
            </a:r>
            <a:endParaRPr/>
          </a:p>
        </p:txBody>
      </p:sp>
      <p:pic>
        <p:nvPicPr>
          <p:cNvPr id="314" name="Google Shape;314;p30"/>
          <p:cNvPicPr preferRelativeResize="0"/>
          <p:nvPr/>
        </p:nvPicPr>
        <p:blipFill>
          <a:blip r:embed="rId3">
            <a:alphaModFix/>
          </a:blip>
          <a:stretch>
            <a:fillRect/>
          </a:stretch>
        </p:blipFill>
        <p:spPr>
          <a:xfrm>
            <a:off x="5292976" y="172437"/>
            <a:ext cx="3087950" cy="4798626"/>
          </a:xfrm>
          <a:prstGeom prst="rect">
            <a:avLst/>
          </a:prstGeom>
          <a:noFill/>
          <a:ln>
            <a:noFill/>
          </a:ln>
        </p:spPr>
      </p:pic>
      <p:pic>
        <p:nvPicPr>
          <p:cNvPr id="315" name="Google Shape;315;p30"/>
          <p:cNvPicPr preferRelativeResize="0"/>
          <p:nvPr/>
        </p:nvPicPr>
        <p:blipFill>
          <a:blip r:embed="rId4">
            <a:alphaModFix/>
          </a:blip>
          <a:stretch>
            <a:fillRect/>
          </a:stretch>
        </p:blipFill>
        <p:spPr>
          <a:xfrm>
            <a:off x="1531938" y="172425"/>
            <a:ext cx="3324225" cy="2905125"/>
          </a:xfrm>
          <a:prstGeom prst="rect">
            <a:avLst/>
          </a:prstGeom>
          <a:noFill/>
          <a:ln>
            <a:noFill/>
          </a:ln>
        </p:spPr>
      </p:pic>
      <p:sp>
        <p:nvSpPr>
          <p:cNvPr id="316" name="Google Shape;316;p30"/>
          <p:cNvSpPr txBox="1"/>
          <p:nvPr/>
        </p:nvSpPr>
        <p:spPr>
          <a:xfrm>
            <a:off x="1529250" y="3371100"/>
            <a:ext cx="328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solidFill>
                  <a:schemeClr val="lt1"/>
                </a:solidFill>
                <a:latin typeface="Lato"/>
                <a:ea typeface="Lato"/>
                <a:cs typeface="Lato"/>
                <a:sym typeface="Lato"/>
              </a:rPr>
              <a:t>User Module giúp đóng gói tất cả commands, events, handlers, services, and controllers liên quan đến User</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1297500" y="257950"/>
            <a:ext cx="7038900" cy="8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Aggregate root - domain model validate business từ command </a:t>
            </a:r>
            <a:endParaRPr/>
          </a:p>
        </p:txBody>
      </p:sp>
      <p:pic>
        <p:nvPicPr>
          <p:cNvPr id="322" name="Google Shape;322;p31"/>
          <p:cNvPicPr preferRelativeResize="0"/>
          <p:nvPr/>
        </p:nvPicPr>
        <p:blipFill>
          <a:blip r:embed="rId3">
            <a:alphaModFix/>
          </a:blip>
          <a:stretch>
            <a:fillRect/>
          </a:stretch>
        </p:blipFill>
        <p:spPr>
          <a:xfrm>
            <a:off x="3680798" y="1280300"/>
            <a:ext cx="5167799" cy="3051925"/>
          </a:xfrm>
          <a:prstGeom prst="rect">
            <a:avLst/>
          </a:prstGeom>
          <a:noFill/>
          <a:ln>
            <a:noFill/>
          </a:ln>
        </p:spPr>
      </p:pic>
      <p:sp>
        <p:nvSpPr>
          <p:cNvPr id="323" name="Google Shape;323;p31"/>
          <p:cNvSpPr txBox="1"/>
          <p:nvPr/>
        </p:nvSpPr>
        <p:spPr>
          <a:xfrm>
            <a:off x="220000" y="1380500"/>
            <a:ext cx="3393300" cy="2385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vi" sz="1300">
                <a:solidFill>
                  <a:schemeClr val="lt1"/>
                </a:solidFill>
              </a:rPr>
              <a:t>AggregateRoot chính là User Entity, và đó là Entity duy nhất trong Aggregate có thể truy cập đến các logic ở bên ngoài như User Repositories =&gt; giúp các logic của domain được thống nhất và độc lập</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vi" sz="1300">
                <a:solidFill>
                  <a:schemeClr val="lt1"/>
                </a:solidFill>
              </a:rPr>
              <a:t>Hình bên, nhóm thực hiện mở rộng AggregateRoot được cung cấp bởi thư viện @nestjs/cqrs và khởi tạo các phương thức cho User</a:t>
            </a:r>
            <a:endParaRPr sz="13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1310850" y="46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Events - Implements &amp; handlers</a:t>
            </a:r>
            <a:endParaRPr/>
          </a:p>
        </p:txBody>
      </p:sp>
      <p:pic>
        <p:nvPicPr>
          <p:cNvPr id="329" name="Google Shape;329;p32"/>
          <p:cNvPicPr preferRelativeResize="0"/>
          <p:nvPr/>
        </p:nvPicPr>
        <p:blipFill>
          <a:blip r:embed="rId3">
            <a:alphaModFix/>
          </a:blip>
          <a:stretch>
            <a:fillRect/>
          </a:stretch>
        </p:blipFill>
        <p:spPr>
          <a:xfrm>
            <a:off x="4274675" y="2571750"/>
            <a:ext cx="4670325" cy="2256550"/>
          </a:xfrm>
          <a:prstGeom prst="rect">
            <a:avLst/>
          </a:prstGeom>
          <a:noFill/>
          <a:ln>
            <a:noFill/>
          </a:ln>
        </p:spPr>
      </p:pic>
      <p:pic>
        <p:nvPicPr>
          <p:cNvPr id="330" name="Google Shape;330;p32"/>
          <p:cNvPicPr preferRelativeResize="0"/>
          <p:nvPr/>
        </p:nvPicPr>
        <p:blipFill>
          <a:blip r:embed="rId4">
            <a:alphaModFix/>
          </a:blip>
          <a:stretch>
            <a:fillRect/>
          </a:stretch>
        </p:blipFill>
        <p:spPr>
          <a:xfrm>
            <a:off x="4274675" y="990200"/>
            <a:ext cx="4670325" cy="1298775"/>
          </a:xfrm>
          <a:prstGeom prst="rect">
            <a:avLst/>
          </a:prstGeom>
          <a:noFill/>
          <a:ln>
            <a:noFill/>
          </a:ln>
        </p:spPr>
      </p:pic>
      <p:sp>
        <p:nvSpPr>
          <p:cNvPr id="331" name="Google Shape;331;p32"/>
          <p:cNvSpPr txBox="1"/>
          <p:nvPr/>
        </p:nvSpPr>
        <p:spPr>
          <a:xfrm>
            <a:off x="687575" y="692475"/>
            <a:ext cx="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32" name="Google Shape;332;p32"/>
          <p:cNvSpPr txBox="1"/>
          <p:nvPr/>
        </p:nvSpPr>
        <p:spPr>
          <a:xfrm>
            <a:off x="1048300" y="859475"/>
            <a:ext cx="2952600" cy="3581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Char char="➢"/>
            </a:pPr>
            <a:r>
              <a:rPr lang="vi" sz="1300">
                <a:solidFill>
                  <a:schemeClr val="lt1"/>
                </a:solidFill>
              </a:rPr>
              <a:t>Do kết hợp với Event Sourcing nên để tạo một User, chúng ta thực hiện dispatch “Create User Event” event được triển khai từ class IEvent của @nestjs/cqrs</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vi" sz="1300">
                <a:solidFill>
                  <a:schemeClr val="lt1"/>
                </a:solidFill>
              </a:rPr>
              <a:t>Nestjs sẽ gọi phương thức apply() với event mà chúng ta muốn gửi đi giúp liên kết event với Aggregate, sau đó phương thức commit() bên ngoài Aggregate được sử dụng để gửi đi event đó</a:t>
            </a:r>
            <a:endParaRPr sz="1300">
              <a:solidFill>
                <a:schemeClr val="lt1"/>
              </a:solidFill>
            </a:endParaRPr>
          </a:p>
          <a:p>
            <a:pPr indent="0" lvl="0" marL="457200" rtl="0" algn="l">
              <a:lnSpc>
                <a:spcPct val="115000"/>
              </a:lnSpc>
              <a:spcBef>
                <a:spcPts val="1600"/>
              </a:spcBef>
              <a:spcAft>
                <a:spcPts val="1600"/>
              </a:spcAft>
              <a:buNone/>
            </a:pPr>
            <a:r>
              <a:t/>
            </a:r>
            <a:endParaRPr sz="13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txBox="1"/>
          <p:nvPr>
            <p:ph type="title"/>
          </p:nvPr>
        </p:nvSpPr>
        <p:spPr>
          <a:xfrm>
            <a:off x="5937975" y="732550"/>
            <a:ext cx="2979300" cy="3751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vi" sz="1300">
                <a:latin typeface="Arial"/>
                <a:ea typeface="Arial"/>
                <a:cs typeface="Arial"/>
                <a:sym typeface="Arial"/>
              </a:rPr>
              <a:t>User Repository là nơi đóng gói các logic để truy cập vào dữ liệu</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vi" sz="1300">
                <a:latin typeface="Arial"/>
                <a:ea typeface="Arial"/>
                <a:cs typeface="Arial"/>
                <a:sym typeface="Arial"/>
              </a:rPr>
              <a:t>User Repository giúp tập trung vào các logic thực hiện trên dữ liệu, cung cấp khả năng maintain và tách biệt việc truy cập vào databases từ domain model </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vi" sz="1300">
                <a:latin typeface="Arial"/>
                <a:ea typeface="Arial"/>
                <a:cs typeface="Arial"/>
                <a:sym typeface="Arial"/>
              </a:rPr>
              <a:t>Hình bên là UserRepository với các phương thức CRUD user, nó sử dụng class User Aggregate đã được triển khai trước đó </a:t>
            </a:r>
            <a:endParaRPr sz="1300">
              <a:latin typeface="Arial"/>
              <a:ea typeface="Arial"/>
              <a:cs typeface="Arial"/>
              <a:sym typeface="Arial"/>
            </a:endParaRPr>
          </a:p>
        </p:txBody>
      </p:sp>
      <p:pic>
        <p:nvPicPr>
          <p:cNvPr id="338" name="Google Shape;338;p33"/>
          <p:cNvPicPr preferRelativeResize="0"/>
          <p:nvPr/>
        </p:nvPicPr>
        <p:blipFill>
          <a:blip r:embed="rId3">
            <a:alphaModFix/>
          </a:blip>
          <a:stretch>
            <a:fillRect/>
          </a:stretch>
        </p:blipFill>
        <p:spPr>
          <a:xfrm>
            <a:off x="100208" y="695950"/>
            <a:ext cx="5709268" cy="375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4"/>
          <p:cNvSpPr txBox="1"/>
          <p:nvPr>
            <p:ph type="title"/>
          </p:nvPr>
        </p:nvSpPr>
        <p:spPr>
          <a:xfrm>
            <a:off x="1297500" y="1180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Commands - Implementation &amp; handlers</a:t>
            </a:r>
            <a:endParaRPr/>
          </a:p>
        </p:txBody>
      </p:sp>
      <p:sp>
        <p:nvSpPr>
          <p:cNvPr id="344" name="Google Shape;344;p34"/>
          <p:cNvSpPr txBox="1"/>
          <p:nvPr>
            <p:ph idx="1" type="body"/>
          </p:nvPr>
        </p:nvSpPr>
        <p:spPr>
          <a:xfrm>
            <a:off x="694250" y="803050"/>
            <a:ext cx="3446700" cy="396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vi">
                <a:latin typeface="Arial"/>
                <a:ea typeface="Arial"/>
                <a:cs typeface="Arial"/>
                <a:sym typeface="Arial"/>
              </a:rPr>
              <a:t>Kết hợp với CQRS, User chỉ được tạo khi có một command “Create User Command” được dispatch</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Để response các command được gửi đi, chúng ta sử dụng một trình xử lý command “Create User Handler”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Hình bên: “CreateUserHandler” là một trình xử lý lệnh được liên kết với “CreateUserCommand”</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vi">
                <a:latin typeface="Arial"/>
                <a:ea typeface="Arial"/>
                <a:cs typeface="Arial"/>
                <a:sym typeface="Arial"/>
              </a:rPr>
              <a:t>EventPublisher được cung cấp bởi @nestjs/cqrs đóng vai trò là một EventBus cho một sự kiện</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vi">
                <a:latin typeface="Arial"/>
                <a:ea typeface="Arial"/>
                <a:cs typeface="Arial"/>
                <a:sym typeface="Arial"/>
              </a:rPr>
              <a:t>Phương thức mergrObjectContext() dùng để liên kết EventBus với “CreateUserEvent”</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vi">
                <a:latin typeface="Arial"/>
                <a:ea typeface="Arial"/>
                <a:cs typeface="Arial"/>
                <a:sym typeface="Arial"/>
              </a:rPr>
              <a:t>Phương thức commit() được gọi để dispatch sự kiện “Create User” </a:t>
            </a:r>
            <a:endParaRPr>
              <a:latin typeface="Arial"/>
              <a:ea typeface="Arial"/>
              <a:cs typeface="Arial"/>
              <a:sym typeface="Arial"/>
            </a:endParaRPr>
          </a:p>
        </p:txBody>
      </p:sp>
      <p:pic>
        <p:nvPicPr>
          <p:cNvPr id="345" name="Google Shape;345;p34"/>
          <p:cNvPicPr preferRelativeResize="0"/>
          <p:nvPr/>
        </p:nvPicPr>
        <p:blipFill>
          <a:blip r:embed="rId3">
            <a:alphaModFix/>
          </a:blip>
          <a:stretch>
            <a:fillRect/>
          </a:stretch>
        </p:blipFill>
        <p:spPr>
          <a:xfrm>
            <a:off x="4739650" y="2037925"/>
            <a:ext cx="4057650" cy="3007750"/>
          </a:xfrm>
          <a:prstGeom prst="rect">
            <a:avLst/>
          </a:prstGeom>
          <a:noFill/>
          <a:ln>
            <a:noFill/>
          </a:ln>
        </p:spPr>
      </p:pic>
      <p:pic>
        <p:nvPicPr>
          <p:cNvPr id="346" name="Google Shape;346;p34"/>
          <p:cNvPicPr preferRelativeResize="0"/>
          <p:nvPr/>
        </p:nvPicPr>
        <p:blipFill>
          <a:blip r:embed="rId4">
            <a:alphaModFix/>
          </a:blip>
          <a:stretch>
            <a:fillRect/>
          </a:stretch>
        </p:blipFill>
        <p:spPr>
          <a:xfrm>
            <a:off x="4739650" y="759825"/>
            <a:ext cx="4057650" cy="1123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ph idx="1" type="body"/>
          </p:nvPr>
        </p:nvSpPr>
        <p:spPr>
          <a:xfrm>
            <a:off x="928600" y="1126675"/>
            <a:ext cx="7655700" cy="1296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vi">
                <a:latin typeface="Arial"/>
                <a:ea typeface="Arial"/>
                <a:cs typeface="Arial"/>
                <a:sym typeface="Arial"/>
              </a:rPr>
              <a:t>UsersService xử lý tất cả các hành động liên quan đến User</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Chúng ta tiến hành triển khai một trình xử lý lệnh để response “CreateUserCommand” được dispatch và tiến hành tạo mới một User</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vi">
                <a:latin typeface="Arial"/>
                <a:ea typeface="Arial"/>
                <a:cs typeface="Arial"/>
                <a:sym typeface="Arial"/>
              </a:rPr>
              <a:t>Chúng ta tạo mới một CreateUserCommand và gửi nó đến CommandBus </a:t>
            </a:r>
            <a:endParaRPr>
              <a:latin typeface="Arial"/>
              <a:ea typeface="Arial"/>
              <a:cs typeface="Arial"/>
              <a:sym typeface="Arial"/>
            </a:endParaRPr>
          </a:p>
        </p:txBody>
      </p:sp>
      <p:pic>
        <p:nvPicPr>
          <p:cNvPr id="352" name="Google Shape;352;p35"/>
          <p:cNvPicPr preferRelativeResize="0"/>
          <p:nvPr/>
        </p:nvPicPr>
        <p:blipFill>
          <a:blip r:embed="rId3">
            <a:alphaModFix/>
          </a:blip>
          <a:stretch>
            <a:fillRect/>
          </a:stretch>
        </p:blipFill>
        <p:spPr>
          <a:xfrm>
            <a:off x="928500" y="2571751"/>
            <a:ext cx="7655601" cy="226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4300" y="73307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FFFF"/>
                </a:solidFill>
                <a:latin typeface="Montserrat"/>
                <a:ea typeface="Montserrat"/>
                <a:cs typeface="Montserrat"/>
                <a:sym typeface="Montserrat"/>
              </a:rPr>
              <a:t>MỤC LỤC</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294300" y="1874325"/>
            <a:ext cx="6929400" cy="251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vi" sz="1700">
                <a:solidFill>
                  <a:srgbClr val="FFFFFF"/>
                </a:solidFill>
              </a:rPr>
              <a:t>Định nghĩa </a:t>
            </a:r>
            <a:r>
              <a:rPr lang="vi" sz="1700">
                <a:solidFill>
                  <a:schemeClr val="lt1"/>
                </a:solidFill>
              </a:rPr>
              <a:t>CQRS &amp; Event Sourcing</a:t>
            </a:r>
            <a:endParaRPr sz="1700">
              <a:solidFill>
                <a:schemeClr val="lt1"/>
              </a:solidFill>
            </a:endParaRPr>
          </a:p>
          <a:p>
            <a:pPr indent="0" lvl="0" marL="0" rtl="0" algn="l">
              <a:lnSpc>
                <a:spcPct val="100000"/>
              </a:lnSpc>
              <a:spcBef>
                <a:spcPts val="900"/>
              </a:spcBef>
              <a:spcAft>
                <a:spcPts val="0"/>
              </a:spcAft>
              <a:buNone/>
            </a:pPr>
            <a:r>
              <a:t/>
            </a:r>
            <a:endParaRPr sz="1700">
              <a:solidFill>
                <a:schemeClr val="lt1"/>
              </a:solidFill>
            </a:endParaRPr>
          </a:p>
          <a:p>
            <a:pPr indent="0" lvl="0" marL="0" rtl="0" algn="l">
              <a:lnSpc>
                <a:spcPct val="100000"/>
              </a:lnSpc>
              <a:spcBef>
                <a:spcPts val="900"/>
              </a:spcBef>
              <a:spcAft>
                <a:spcPts val="0"/>
              </a:spcAft>
              <a:buNone/>
            </a:pPr>
            <a:r>
              <a:rPr lang="vi" sz="1700">
                <a:solidFill>
                  <a:srgbClr val="FFFFFF"/>
                </a:solidFill>
              </a:rPr>
              <a:t>Triển khai</a:t>
            </a:r>
            <a:endParaRPr sz="1700">
              <a:solidFill>
                <a:srgbClr val="FFFFFF"/>
              </a:solidFill>
            </a:endParaRPr>
          </a:p>
          <a:p>
            <a:pPr indent="0" lvl="0" marL="0" rtl="0" algn="l">
              <a:lnSpc>
                <a:spcPct val="100000"/>
              </a:lnSpc>
              <a:spcBef>
                <a:spcPts val="900"/>
              </a:spcBef>
              <a:spcAft>
                <a:spcPts val="0"/>
              </a:spcAft>
              <a:buNone/>
            </a:pPr>
            <a:r>
              <a:t/>
            </a:r>
            <a:endParaRPr sz="1700">
              <a:solidFill>
                <a:srgbClr val="FFFFFF"/>
              </a:solidFill>
            </a:endParaRPr>
          </a:p>
          <a:p>
            <a:pPr indent="0" lvl="0" marL="0" rtl="0" algn="l">
              <a:lnSpc>
                <a:spcPct val="100000"/>
              </a:lnSpc>
              <a:spcBef>
                <a:spcPts val="900"/>
              </a:spcBef>
              <a:spcAft>
                <a:spcPts val="0"/>
              </a:spcAft>
              <a:buNone/>
            </a:pPr>
            <a:r>
              <a:rPr lang="vi" sz="1700">
                <a:solidFill>
                  <a:srgbClr val="FFFFFF"/>
                </a:solidFill>
              </a:rPr>
              <a:t>Demo Source code </a:t>
            </a:r>
            <a:endParaRPr sz="1700">
              <a:solidFill>
                <a:srgbClr val="FFFFFF"/>
              </a:solidFill>
            </a:endParaRPr>
          </a:p>
          <a:p>
            <a:pPr indent="0" lvl="0" marL="0" rtl="0" algn="l">
              <a:lnSpc>
                <a:spcPct val="100000"/>
              </a:lnSpc>
              <a:spcBef>
                <a:spcPts val="900"/>
              </a:spcBef>
              <a:spcAft>
                <a:spcPts val="0"/>
              </a:spcAft>
              <a:buNone/>
            </a:pPr>
            <a:r>
              <a:t/>
            </a:r>
            <a:endParaRPr sz="1700">
              <a:solidFill>
                <a:srgbClr val="FFFFFF"/>
              </a:solidFill>
            </a:endParaRPr>
          </a:p>
          <a:p>
            <a:pPr indent="0" lvl="0" marL="0" rtl="0" algn="l">
              <a:lnSpc>
                <a:spcPct val="100000"/>
              </a:lnSpc>
              <a:spcBef>
                <a:spcPts val="900"/>
              </a:spcBef>
              <a:spcAft>
                <a:spcPts val="900"/>
              </a:spcAft>
              <a:buNone/>
            </a:pPr>
            <a:r>
              <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900">
                <a:latin typeface="Arial"/>
                <a:ea typeface="Arial"/>
                <a:cs typeface="Arial"/>
                <a:sym typeface="Arial"/>
              </a:rPr>
              <a:t>Sử dụng phương thức </a:t>
            </a:r>
            <a:r>
              <a:rPr lang="vi" sz="1900">
                <a:latin typeface="Arial"/>
                <a:ea typeface="Arial"/>
                <a:cs typeface="Arial"/>
                <a:sym typeface="Arial"/>
              </a:rPr>
              <a:t>publish</a:t>
            </a:r>
            <a:r>
              <a:rPr lang="vi" sz="1900">
                <a:latin typeface="Arial"/>
                <a:ea typeface="Arial"/>
                <a:cs typeface="Arial"/>
                <a:sym typeface="Arial"/>
              </a:rPr>
              <a:t> để Publishing một event lên EventStore </a:t>
            </a:r>
            <a:endParaRPr sz="1900">
              <a:latin typeface="Arial"/>
              <a:ea typeface="Arial"/>
              <a:cs typeface="Arial"/>
              <a:sym typeface="Arial"/>
            </a:endParaRPr>
          </a:p>
        </p:txBody>
      </p:sp>
      <p:pic>
        <p:nvPicPr>
          <p:cNvPr id="358" name="Google Shape;358;p36"/>
          <p:cNvPicPr preferRelativeResize="0"/>
          <p:nvPr/>
        </p:nvPicPr>
        <p:blipFill>
          <a:blip r:embed="rId3">
            <a:alphaModFix/>
          </a:blip>
          <a:stretch>
            <a:fillRect/>
          </a:stretch>
        </p:blipFill>
        <p:spPr>
          <a:xfrm>
            <a:off x="1479875" y="1211925"/>
            <a:ext cx="6674149" cy="334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1310850" y="46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Events - Implements &amp; handlers</a:t>
            </a:r>
            <a:endParaRPr/>
          </a:p>
        </p:txBody>
      </p:sp>
      <p:pic>
        <p:nvPicPr>
          <p:cNvPr id="364" name="Google Shape;364;p37"/>
          <p:cNvPicPr preferRelativeResize="0"/>
          <p:nvPr/>
        </p:nvPicPr>
        <p:blipFill>
          <a:blip r:embed="rId3">
            <a:alphaModFix/>
          </a:blip>
          <a:stretch>
            <a:fillRect/>
          </a:stretch>
        </p:blipFill>
        <p:spPr>
          <a:xfrm>
            <a:off x="1215250" y="1878725"/>
            <a:ext cx="6869825" cy="3040875"/>
          </a:xfrm>
          <a:prstGeom prst="rect">
            <a:avLst/>
          </a:prstGeom>
          <a:noFill/>
          <a:ln>
            <a:noFill/>
          </a:ln>
        </p:spPr>
      </p:pic>
      <p:pic>
        <p:nvPicPr>
          <p:cNvPr id="365" name="Google Shape;365;p37"/>
          <p:cNvPicPr preferRelativeResize="0"/>
          <p:nvPr/>
        </p:nvPicPr>
        <p:blipFill>
          <a:blip r:embed="rId4">
            <a:alphaModFix/>
          </a:blip>
          <a:stretch>
            <a:fillRect/>
          </a:stretch>
        </p:blipFill>
        <p:spPr>
          <a:xfrm>
            <a:off x="2024575" y="562675"/>
            <a:ext cx="5186550" cy="1232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ph type="title"/>
          </p:nvPr>
        </p:nvSpPr>
        <p:spPr>
          <a:xfrm>
            <a:off x="645300" y="1833775"/>
            <a:ext cx="3063300" cy="13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vi" sz="3800"/>
              <a:t>Thanks For Listening</a:t>
            </a:r>
            <a:endParaRPr sz="3800"/>
          </a:p>
        </p:txBody>
      </p:sp>
      <p:grpSp>
        <p:nvGrpSpPr>
          <p:cNvPr id="371" name="Google Shape;371;p38"/>
          <p:cNvGrpSpPr/>
          <p:nvPr/>
        </p:nvGrpSpPr>
        <p:grpSpPr>
          <a:xfrm>
            <a:off x="4066820" y="1553491"/>
            <a:ext cx="3159984" cy="2439109"/>
            <a:chOff x="3553042" y="1657806"/>
            <a:chExt cx="3461100" cy="2671532"/>
          </a:xfrm>
        </p:grpSpPr>
        <p:sp>
          <p:nvSpPr>
            <p:cNvPr id="372" name="Google Shape;372;p3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0" name="Google Shape;380;p38"/>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81" name="Google Shape;381;p3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8"/>
          <p:cNvGrpSpPr/>
          <p:nvPr/>
        </p:nvGrpSpPr>
        <p:grpSpPr>
          <a:xfrm>
            <a:off x="6762480" y="2546254"/>
            <a:ext cx="1024386" cy="1522884"/>
            <a:chOff x="6505573" y="2745170"/>
            <a:chExt cx="1122000" cy="1668000"/>
          </a:xfrm>
        </p:grpSpPr>
        <p:sp>
          <p:nvSpPr>
            <p:cNvPr id="383" name="Google Shape;383;p3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7" name="Google Shape;387;p38"/>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88" name="Google Shape;388;p38"/>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8"/>
          <p:cNvGrpSpPr/>
          <p:nvPr/>
        </p:nvGrpSpPr>
        <p:grpSpPr>
          <a:xfrm>
            <a:off x="6405845" y="3121897"/>
            <a:ext cx="520684" cy="1036470"/>
            <a:chOff x="9543736" y="4486132"/>
            <a:chExt cx="570300" cy="1135235"/>
          </a:xfrm>
        </p:grpSpPr>
        <p:sp>
          <p:nvSpPr>
            <p:cNvPr id="390" name="Google Shape;390;p3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94" name="Google Shape;394;p38"/>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95" name="Google Shape;395;p38"/>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8"/>
          <p:cNvGrpSpPr/>
          <p:nvPr/>
        </p:nvGrpSpPr>
        <p:grpSpPr>
          <a:xfrm>
            <a:off x="7564804" y="3443361"/>
            <a:ext cx="455496" cy="692277"/>
            <a:chOff x="7384375" y="3728000"/>
            <a:chExt cx="498900" cy="758244"/>
          </a:xfrm>
        </p:grpSpPr>
        <p:sp>
          <p:nvSpPr>
            <p:cNvPr id="397" name="Google Shape;397;p3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8"/>
          <p:cNvGrpSpPr/>
          <p:nvPr/>
        </p:nvGrpSpPr>
        <p:grpSpPr>
          <a:xfrm>
            <a:off x="7564836" y="3561758"/>
            <a:ext cx="478081" cy="462776"/>
            <a:chOff x="7384385" y="3857442"/>
            <a:chExt cx="523637" cy="506874"/>
          </a:xfrm>
        </p:grpSpPr>
        <p:sp>
          <p:nvSpPr>
            <p:cNvPr id="402" name="Google Shape;402;p3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8"/>
            <p:cNvGrpSpPr/>
            <p:nvPr/>
          </p:nvGrpSpPr>
          <p:grpSpPr>
            <a:xfrm>
              <a:off x="7384385" y="3857442"/>
              <a:ext cx="523637" cy="498900"/>
              <a:chOff x="7384385" y="3857442"/>
              <a:chExt cx="523637" cy="498900"/>
            </a:xfrm>
          </p:grpSpPr>
          <p:sp>
            <p:nvSpPr>
              <p:cNvPr id="404" name="Google Shape;404;p3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06" name="Google Shape;406;p38"/>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07" name="Google Shape;407;p38"/>
          <p:cNvGrpSpPr/>
          <p:nvPr/>
        </p:nvGrpSpPr>
        <p:grpSpPr>
          <a:xfrm>
            <a:off x="8110843" y="3443361"/>
            <a:ext cx="435785" cy="692277"/>
            <a:chOff x="7982421" y="3727763"/>
            <a:chExt cx="477311" cy="758244"/>
          </a:xfrm>
        </p:grpSpPr>
        <p:sp>
          <p:nvSpPr>
            <p:cNvPr id="408" name="Google Shape;408;p3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16" name="Google Shape;416;p38"/>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ĐỊNH NGHĨA</a:t>
            </a:r>
            <a:endParaRPr/>
          </a:p>
        </p:txBody>
      </p:sp>
      <p:sp>
        <p:nvSpPr>
          <p:cNvPr id="241" name="Google Shape;241;p19"/>
          <p:cNvSpPr txBox="1"/>
          <p:nvPr>
            <p:ph idx="1" type="body"/>
          </p:nvPr>
        </p:nvSpPr>
        <p:spPr>
          <a:xfrm>
            <a:off x="1297500" y="1140575"/>
            <a:ext cx="7038900" cy="33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Open Sans"/>
                <a:ea typeface="Open Sans"/>
                <a:cs typeface="Open Sans"/>
                <a:sym typeface="Open Sans"/>
              </a:rPr>
              <a:t>Theo Martin Fowler, thuật ngữ “Command Query Separation” được đặt ra bởi Bertrand Meyer trong cuốn sách của ông “Object Oriented Software Construction” (1988) </a:t>
            </a:r>
            <a:endParaRPr>
              <a:latin typeface="Open Sans"/>
              <a:ea typeface="Open Sans"/>
              <a:cs typeface="Open Sans"/>
              <a:sym typeface="Open Sans"/>
            </a:endParaRPr>
          </a:p>
          <a:p>
            <a:pPr indent="0" lvl="0" marL="0" rtl="0" algn="l">
              <a:spcBef>
                <a:spcPts val="1600"/>
              </a:spcBef>
              <a:spcAft>
                <a:spcPts val="0"/>
              </a:spcAft>
              <a:buNone/>
            </a:pPr>
            <a:r>
              <a:rPr lang="vi">
                <a:latin typeface="Open Sans"/>
                <a:ea typeface="Open Sans"/>
                <a:cs typeface="Open Sans"/>
                <a:sym typeface="Open Sans"/>
              </a:rPr>
              <a:t>Nguyên tắc được Bertrand mô tả rằng các phương thức của đối tượng không nên đảm nhiệm nhiệm vụ thay đổi dữ liệu vừa trả về dữ liệu. Chúng ta nên có hai loại phương thức</a:t>
            </a:r>
            <a:endParaRPr>
              <a:latin typeface="Open Sans"/>
              <a:ea typeface="Open Sans"/>
              <a:cs typeface="Open Sans"/>
              <a:sym typeface="Open Sans"/>
            </a:endParaRPr>
          </a:p>
          <a:p>
            <a:pPr indent="-311150" lvl="0" marL="457200" rtl="0" algn="l">
              <a:spcBef>
                <a:spcPts val="1600"/>
              </a:spcBef>
              <a:spcAft>
                <a:spcPts val="0"/>
              </a:spcAft>
              <a:buSzPts val="1300"/>
              <a:buFont typeface="Open Sans"/>
              <a:buChar char="-"/>
            </a:pPr>
            <a:r>
              <a:rPr lang="vi">
                <a:latin typeface="Open Sans"/>
                <a:ea typeface="Open Sans"/>
                <a:cs typeface="Open Sans"/>
                <a:sym typeface="Open Sans"/>
              </a:rPr>
              <a:t>COMMANDS: những lệnh thay đổi dữ liệu, trạng thái của đối tượng và không trả về dữ liệu</a:t>
            </a:r>
            <a:endParaRPr>
              <a:latin typeface="Open Sans"/>
              <a:ea typeface="Open Sans"/>
              <a:cs typeface="Open Sans"/>
              <a:sym typeface="Open Sans"/>
            </a:endParaRPr>
          </a:p>
          <a:p>
            <a:pPr indent="-311150" lvl="0" marL="457200" rtl="0" algn="l">
              <a:spcBef>
                <a:spcPts val="1600"/>
              </a:spcBef>
              <a:spcAft>
                <a:spcPts val="0"/>
              </a:spcAft>
              <a:buSzPts val="1300"/>
              <a:buFont typeface="Open Sans"/>
              <a:buChar char="-"/>
            </a:pPr>
            <a:r>
              <a:rPr lang="vi">
                <a:latin typeface="Open Sans"/>
                <a:ea typeface="Open Sans"/>
                <a:cs typeface="Open Sans"/>
                <a:sym typeface="Open Sans"/>
              </a:rPr>
              <a:t>QUERIES: những câu truy vấn trả về dữ liệu và không làm thay đổi trạng thái của đối tượng</a:t>
            </a:r>
            <a:endParaRPr>
              <a:latin typeface="Open Sans"/>
              <a:ea typeface="Open Sans"/>
              <a:cs typeface="Open Sans"/>
              <a:sym typeface="Open Sans"/>
            </a:endParaRPr>
          </a:p>
          <a:p>
            <a:pPr indent="-323850" lvl="0" marL="457200" rtl="0" algn="l">
              <a:spcBef>
                <a:spcPts val="1000"/>
              </a:spcBef>
              <a:spcAft>
                <a:spcPts val="1600"/>
              </a:spcAft>
              <a:buSzPts val="1500"/>
              <a:buFont typeface="Open Sans"/>
              <a:buChar char="➔"/>
            </a:pPr>
            <a:r>
              <a:rPr lang="vi" sz="1500">
                <a:latin typeface="Open Sans"/>
                <a:ea typeface="Open Sans"/>
                <a:cs typeface="Open Sans"/>
                <a:sym typeface="Open Sans"/>
              </a:rPr>
              <a:t>CQRS là mẫu (pattern) dựa trên nguyên tắc này dựa vào việc phân tách hai phần logic đọc và ghi dữ liệu ra hai phần riêng biệt</a:t>
            </a:r>
            <a:endParaRPr sz="15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210675"/>
            <a:ext cx="70389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sz="2500"/>
              <a:t>CQRS pattern </a:t>
            </a:r>
            <a:endParaRPr b="1" sz="2500"/>
          </a:p>
        </p:txBody>
      </p:sp>
      <p:pic>
        <p:nvPicPr>
          <p:cNvPr id="247" name="Google Shape;247;p20"/>
          <p:cNvPicPr preferRelativeResize="0"/>
          <p:nvPr/>
        </p:nvPicPr>
        <p:blipFill>
          <a:blip r:embed="rId3">
            <a:alphaModFix/>
          </a:blip>
          <a:stretch>
            <a:fillRect/>
          </a:stretch>
        </p:blipFill>
        <p:spPr>
          <a:xfrm>
            <a:off x="1074550" y="1848250"/>
            <a:ext cx="7213201" cy="3193150"/>
          </a:xfrm>
          <a:prstGeom prst="rect">
            <a:avLst/>
          </a:prstGeom>
          <a:noFill/>
          <a:ln>
            <a:noFill/>
          </a:ln>
        </p:spPr>
      </p:pic>
      <p:sp>
        <p:nvSpPr>
          <p:cNvPr id="248" name="Google Shape;248;p20"/>
          <p:cNvSpPr txBox="1"/>
          <p:nvPr/>
        </p:nvSpPr>
        <p:spPr>
          <a:xfrm>
            <a:off x="1297500" y="857650"/>
            <a:ext cx="6922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300">
                <a:solidFill>
                  <a:schemeClr val="lt1"/>
                </a:solidFill>
              </a:rPr>
              <a:t>Một cách triển khai kiến trúc khi áp dụng mẫu CQRS cho thấy cách chia một phần của hệ thống thành hai phía READ và Write, những đối tượng bên trong Read side chỉ chứa các Query và những đối tượng trong Write side chỉ chứa các Commands</a:t>
            </a:r>
            <a:endParaRPr sz="1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7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CQRS pattern </a:t>
            </a:r>
            <a:endParaRPr b="1"/>
          </a:p>
        </p:txBody>
      </p:sp>
      <p:sp>
        <p:nvSpPr>
          <p:cNvPr id="254" name="Google Shape;254;p21"/>
          <p:cNvSpPr txBox="1"/>
          <p:nvPr>
            <p:ph idx="1" type="body"/>
          </p:nvPr>
        </p:nvSpPr>
        <p:spPr>
          <a:xfrm>
            <a:off x="544300" y="1265900"/>
            <a:ext cx="4681500" cy="2822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AutoNum type="arabicPeriod"/>
            </a:pPr>
            <a:r>
              <a:rPr lang="vi"/>
              <a:t>Command: lệnh phát sinh xử lý một nghiệp vụ</a:t>
            </a:r>
            <a:endParaRPr/>
          </a:p>
          <a:p>
            <a:pPr indent="-311150" lvl="0" marL="457200" rtl="0" algn="l">
              <a:lnSpc>
                <a:spcPct val="150000"/>
              </a:lnSpc>
              <a:spcBef>
                <a:spcPts val="0"/>
              </a:spcBef>
              <a:spcAft>
                <a:spcPts val="0"/>
              </a:spcAft>
              <a:buSzPts val="1300"/>
              <a:buAutoNum type="arabicPeriod"/>
            </a:pPr>
            <a:r>
              <a:rPr lang="vi"/>
              <a:t>Event: báo một quá trình xử lý kết thúc</a:t>
            </a:r>
            <a:endParaRPr/>
          </a:p>
          <a:p>
            <a:pPr indent="-311150" lvl="0" marL="457200" rtl="0" algn="l">
              <a:lnSpc>
                <a:spcPct val="150000"/>
              </a:lnSpc>
              <a:spcBef>
                <a:spcPts val="0"/>
              </a:spcBef>
              <a:spcAft>
                <a:spcPts val="0"/>
              </a:spcAft>
              <a:buSzPts val="1300"/>
              <a:buAutoNum type="arabicPeriod"/>
            </a:pPr>
            <a:r>
              <a:rPr lang="vi"/>
              <a:t>Command Bus: đường vận chuyển lệnh command</a:t>
            </a:r>
            <a:endParaRPr/>
          </a:p>
          <a:p>
            <a:pPr indent="-311150" lvl="0" marL="457200" rtl="0" algn="l">
              <a:lnSpc>
                <a:spcPct val="150000"/>
              </a:lnSpc>
              <a:spcBef>
                <a:spcPts val="0"/>
              </a:spcBef>
              <a:spcAft>
                <a:spcPts val="0"/>
              </a:spcAft>
              <a:buSzPts val="1300"/>
              <a:buAutoNum type="arabicPeriod"/>
            </a:pPr>
            <a:r>
              <a:rPr lang="vi"/>
              <a:t>Event Bus: đường vận chuyển của các event </a:t>
            </a:r>
            <a:endParaRPr/>
          </a:p>
          <a:p>
            <a:pPr indent="-311150" lvl="0" marL="457200" rtl="0" algn="l">
              <a:lnSpc>
                <a:spcPct val="150000"/>
              </a:lnSpc>
              <a:spcBef>
                <a:spcPts val="0"/>
              </a:spcBef>
              <a:spcAft>
                <a:spcPts val="0"/>
              </a:spcAft>
              <a:buSzPts val="1300"/>
              <a:buAutoNum type="arabicPeriod"/>
            </a:pPr>
            <a:r>
              <a:rPr lang="vi"/>
              <a:t>Domain Model: mô hình xử lý nghiệp vụ</a:t>
            </a:r>
            <a:endParaRPr/>
          </a:p>
          <a:p>
            <a:pPr indent="-311150" lvl="0" marL="457200" rtl="0" algn="l">
              <a:lnSpc>
                <a:spcPct val="150000"/>
              </a:lnSpc>
              <a:spcBef>
                <a:spcPts val="0"/>
              </a:spcBef>
              <a:spcAft>
                <a:spcPts val="0"/>
              </a:spcAft>
              <a:buSzPts val="1300"/>
              <a:buAutoNum type="arabicPeriod"/>
            </a:pPr>
            <a:r>
              <a:rPr lang="vi"/>
              <a:t>DTO: Data Transfer Object</a:t>
            </a:r>
            <a:endParaRPr/>
          </a:p>
          <a:p>
            <a:pPr indent="-311150" lvl="0" marL="457200" rtl="0" algn="l">
              <a:lnSpc>
                <a:spcPct val="150000"/>
              </a:lnSpc>
              <a:spcBef>
                <a:spcPts val="0"/>
              </a:spcBef>
              <a:spcAft>
                <a:spcPts val="0"/>
              </a:spcAft>
              <a:buSzPts val="1300"/>
              <a:buAutoNum type="arabicPeriod"/>
            </a:pPr>
            <a:r>
              <a:rPr lang="vi"/>
              <a:t>Query Facade: mô hình query dữ liệu </a:t>
            </a:r>
            <a:endParaRPr/>
          </a:p>
        </p:txBody>
      </p:sp>
      <p:pic>
        <p:nvPicPr>
          <p:cNvPr id="255" name="Google Shape;255;p21"/>
          <p:cNvPicPr preferRelativeResize="0"/>
          <p:nvPr/>
        </p:nvPicPr>
        <p:blipFill>
          <a:blip r:embed="rId3">
            <a:alphaModFix/>
          </a:blip>
          <a:stretch>
            <a:fillRect/>
          </a:stretch>
        </p:blipFill>
        <p:spPr>
          <a:xfrm>
            <a:off x="4717300" y="472225"/>
            <a:ext cx="4160325" cy="4409751"/>
          </a:xfrm>
          <a:prstGeom prst="rect">
            <a:avLst/>
          </a:prstGeom>
          <a:noFill/>
          <a:ln>
            <a:noFill/>
          </a:ln>
        </p:spPr>
      </p:pic>
      <p:sp>
        <p:nvSpPr>
          <p:cNvPr id="256" name="Google Shape;256;p21"/>
          <p:cNvSpPr txBox="1"/>
          <p:nvPr/>
        </p:nvSpPr>
        <p:spPr>
          <a:xfrm>
            <a:off x="544300" y="3475700"/>
            <a:ext cx="41604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300">
                <a:solidFill>
                  <a:schemeClr val="lt1"/>
                </a:solidFill>
              </a:rPr>
              <a:t>*</a:t>
            </a:r>
            <a:r>
              <a:rPr lang="vi" sz="1300">
                <a:solidFill>
                  <a:schemeClr val="lt1"/>
                </a:solidFill>
              </a:rPr>
              <a:t>Mô hình hoạt động:</a:t>
            </a:r>
            <a:endParaRPr sz="1300">
              <a:solidFill>
                <a:schemeClr val="lt1"/>
              </a:solidFill>
            </a:endParaRPr>
          </a:p>
          <a:p>
            <a:pPr indent="0" lvl="0" marL="0" rtl="0" algn="l">
              <a:spcBef>
                <a:spcPts val="0"/>
              </a:spcBef>
              <a:spcAft>
                <a:spcPts val="0"/>
              </a:spcAft>
              <a:buNone/>
            </a:pPr>
            <a:r>
              <a:rPr lang="vi" sz="1300">
                <a:solidFill>
                  <a:schemeClr val="lt1"/>
                </a:solidFill>
              </a:rPr>
              <a:t>Phát sinh command =&gt; Command bus gửi command =&gt; Command handler nhận command, thực thi xử lý nghiệp vụ tại domain model =&gt; phát sinh các event báo kết thúc quá trình xử lý =&gt; Event Bus publish các event đi </a:t>
            </a:r>
            <a:endParaRPr sz="1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CQRS - Lợi ích </a:t>
            </a:r>
            <a:endParaRPr b="1"/>
          </a:p>
        </p:txBody>
      </p:sp>
      <p:sp>
        <p:nvSpPr>
          <p:cNvPr id="262" name="Google Shape;262;p22"/>
          <p:cNvSpPr txBox="1"/>
          <p:nvPr>
            <p:ph idx="1" type="body"/>
          </p:nvPr>
        </p:nvSpPr>
        <p:spPr>
          <a:xfrm>
            <a:off x="1297500" y="1195200"/>
            <a:ext cx="7038900" cy="32835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vi"/>
              <a:t>Khả năng mở rộng : hệ thống có thể dễ dàng mở rộng theo cả hai phía Read và Write một cách độc lập khi yêu cầu tăng lên</a:t>
            </a:r>
            <a:endParaRPr/>
          </a:p>
          <a:p>
            <a:pPr indent="-311150" lvl="0" marL="457200" rtl="0" algn="l">
              <a:spcBef>
                <a:spcPts val="1600"/>
              </a:spcBef>
              <a:spcAft>
                <a:spcPts val="0"/>
              </a:spcAft>
              <a:buSzPts val="1300"/>
              <a:buChar char="➔"/>
            </a:pPr>
            <a:r>
              <a:rPr lang="vi"/>
              <a:t>Đơn giản hóa sự phức tạp: các logic được thực thi rõ ràng, phân tách thành các quá trình xử lý độc lập giúp, thêm vào đó việc kiểm thử trở nên dễ dàng hơn</a:t>
            </a:r>
            <a:endParaRPr/>
          </a:p>
          <a:p>
            <a:pPr indent="-311150" lvl="0" marL="457200" rtl="0" algn="l">
              <a:spcBef>
                <a:spcPts val="1000"/>
              </a:spcBef>
              <a:spcAft>
                <a:spcPts val="0"/>
              </a:spcAft>
              <a:buSzPts val="1300"/>
              <a:buChar char="➔"/>
            </a:pPr>
            <a:r>
              <a:rPr lang="vi"/>
              <a:t>Linh hoạt: việc thay đổi logic ở cả hai phía Read và Write trở nên linh hoạt hơn ví dụ như thêm truy vấn  dữ liệu để hiển thị trên giao diện người dùng</a:t>
            </a:r>
            <a:endParaRPr/>
          </a:p>
          <a:p>
            <a:pPr indent="-311150" lvl="0" marL="457200" rtl="0" algn="l">
              <a:spcBef>
                <a:spcPts val="1000"/>
              </a:spcBef>
              <a:spcAft>
                <a:spcPts val="0"/>
              </a:spcAft>
              <a:buSzPts val="1300"/>
              <a:buChar char="➔"/>
            </a:pPr>
            <a:r>
              <a:rPr lang="vi"/>
              <a:t>Tập trung vào nghiệp vụ: việc áp dụng CQRS giúp tập trung vào nghiệp vụ và xây dựng giao diện người dùng theo hướng nhiệm vụ, thích ứng tốt với sự thay đổi yêu cầu nghiệp vụ</a:t>
            </a:r>
            <a:endParaRPr/>
          </a:p>
          <a:p>
            <a:pPr indent="-311150" lvl="0" marL="457200" rtl="0" algn="l">
              <a:spcBef>
                <a:spcPts val="1000"/>
              </a:spcBef>
              <a:spcAft>
                <a:spcPts val="1600"/>
              </a:spcAft>
              <a:buSzPts val="1300"/>
              <a:buChar char="➔"/>
            </a:pPr>
            <a:r>
              <a:rPr lang="vi"/>
              <a:t>Giải pháp giúp tiết kiệm chi phí phát triển và vào trì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086800" y="879150"/>
            <a:ext cx="4071300" cy="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EVENT SOURCING</a:t>
            </a:r>
            <a:endParaRPr b="1"/>
          </a:p>
        </p:txBody>
      </p:sp>
      <p:sp>
        <p:nvSpPr>
          <p:cNvPr id="268" name="Google Shape;268;p23"/>
          <p:cNvSpPr txBox="1"/>
          <p:nvPr>
            <p:ph idx="1" type="body"/>
          </p:nvPr>
        </p:nvSpPr>
        <p:spPr>
          <a:xfrm>
            <a:off x="762825" y="1678175"/>
            <a:ext cx="3378000" cy="242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vi"/>
              <a:t>Trong thực tế, Event Sourcing và CQRS là những mô hình được kết hợp với nhau để phát huy tối ưu hiệu năng.</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vi"/>
              <a:t>Những kiến trúc phần mềm có Event sourcing đều được xây dựng và phát triển với sự tham gia của CQRS  </a:t>
            </a:r>
            <a:endParaRPr/>
          </a:p>
        </p:txBody>
      </p:sp>
      <p:pic>
        <p:nvPicPr>
          <p:cNvPr id="269" name="Google Shape;269;p23"/>
          <p:cNvPicPr preferRelativeResize="0"/>
          <p:nvPr/>
        </p:nvPicPr>
        <p:blipFill>
          <a:blip r:embed="rId3">
            <a:alphaModFix/>
          </a:blip>
          <a:stretch>
            <a:fillRect/>
          </a:stretch>
        </p:blipFill>
        <p:spPr>
          <a:xfrm>
            <a:off x="4293225" y="879150"/>
            <a:ext cx="4698374" cy="36615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1297500" y="237900"/>
            <a:ext cx="7038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EVENT SOURCING</a:t>
            </a:r>
            <a:endParaRPr b="1"/>
          </a:p>
        </p:txBody>
      </p:sp>
      <p:sp>
        <p:nvSpPr>
          <p:cNvPr id="275" name="Google Shape;275;p24"/>
          <p:cNvSpPr txBox="1"/>
          <p:nvPr>
            <p:ph idx="1" type="body"/>
          </p:nvPr>
        </p:nvSpPr>
        <p:spPr>
          <a:xfrm>
            <a:off x="687250" y="1220500"/>
            <a:ext cx="3656100" cy="34980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vi"/>
              <a:t>Mô hình Event Sourcing - ES là mô hình thiết kế mà trạng thái của Object sẽ được lưu trữ dưới dạng Chuỗi các sự kiện thay đổi. Nó khác với mô hình thiết kế thông thường, khi mà chỉ lưu trữ trạng thái cuối cùng của Object</a:t>
            </a:r>
            <a:endParaRPr/>
          </a:p>
          <a:p>
            <a:pPr indent="-311150" lvl="0" marL="457200" rtl="0" algn="l">
              <a:spcBef>
                <a:spcPts val="1600"/>
              </a:spcBef>
              <a:spcAft>
                <a:spcPts val="0"/>
              </a:spcAft>
              <a:buSzPts val="1300"/>
              <a:buChar char="❖"/>
            </a:pPr>
            <a:r>
              <a:rPr lang="vi"/>
              <a:t>Khi Object bị thay đổi, sẽ tương ứng với một Versioned Event lưu trữ dữ liệu thay đổi của Object. Các Event sẽ được lưu trữ dạng Appending only vào một cấu trúc table gọi là Event Store </a:t>
            </a:r>
            <a:endParaRPr/>
          </a:p>
          <a:p>
            <a:pPr indent="0" lvl="0" marL="0" rtl="0" algn="l">
              <a:spcBef>
                <a:spcPts val="1600"/>
              </a:spcBef>
              <a:spcAft>
                <a:spcPts val="1600"/>
              </a:spcAft>
              <a:buNone/>
            </a:pPr>
            <a:r>
              <a:t/>
            </a:r>
            <a:endParaRPr/>
          </a:p>
        </p:txBody>
      </p:sp>
      <p:pic>
        <p:nvPicPr>
          <p:cNvPr id="276" name="Google Shape;276;p24"/>
          <p:cNvPicPr preferRelativeResize="0"/>
          <p:nvPr/>
        </p:nvPicPr>
        <p:blipFill>
          <a:blip r:embed="rId3">
            <a:alphaModFix/>
          </a:blip>
          <a:stretch>
            <a:fillRect/>
          </a:stretch>
        </p:blipFill>
        <p:spPr>
          <a:xfrm>
            <a:off x="4437600" y="1115000"/>
            <a:ext cx="4495850" cy="36034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1297500" y="393750"/>
            <a:ext cx="7038900" cy="5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EVENT SOURCING - Lợi ích</a:t>
            </a:r>
            <a:endParaRPr b="1"/>
          </a:p>
        </p:txBody>
      </p:sp>
      <p:sp>
        <p:nvSpPr>
          <p:cNvPr id="282" name="Google Shape;282;p25"/>
          <p:cNvSpPr txBox="1"/>
          <p:nvPr>
            <p:ph idx="1" type="body"/>
          </p:nvPr>
        </p:nvSpPr>
        <p:spPr>
          <a:xfrm>
            <a:off x="1297500" y="1224000"/>
            <a:ext cx="7038900" cy="32547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vi"/>
              <a:t>Lưu trữ được lịch sử thay đổi của các đối tượng</a:t>
            </a:r>
            <a:endParaRPr/>
          </a:p>
          <a:p>
            <a:pPr indent="-311150" lvl="0" marL="457200" rtl="0" algn="l">
              <a:spcBef>
                <a:spcPts val="1600"/>
              </a:spcBef>
              <a:spcAft>
                <a:spcPts val="0"/>
              </a:spcAft>
              <a:buSzPts val="1300"/>
              <a:buChar char="➔"/>
            </a:pPr>
            <a:r>
              <a:rPr lang="vi"/>
              <a:t>Cải thiện hiệu suất: việc lưu trữ các Events là những đối tượng đơn giản, độc lập làm tăng hiệu suất và khả năng mở rộng cho hệ thống so với việc sử dụng các mô hình lưu trữ phức tạp</a:t>
            </a:r>
            <a:endParaRPr/>
          </a:p>
          <a:p>
            <a:pPr indent="-311150" lvl="0" marL="457200" rtl="0" algn="l">
              <a:spcBef>
                <a:spcPts val="1000"/>
              </a:spcBef>
              <a:spcAft>
                <a:spcPts val="0"/>
              </a:spcAft>
              <a:buSzPts val="1300"/>
              <a:buChar char="➔"/>
            </a:pPr>
            <a:r>
              <a:rPr lang="vi"/>
              <a:t>Đơn giản hóa: lưu trữ các Events giúp mô tả những gì xảy ra trong hệ thống, tránh được sự phức tạp liên quan đến việc lưu trữ các đối tượng dữ liệu vào databases</a:t>
            </a:r>
            <a:endParaRPr/>
          </a:p>
          <a:p>
            <a:pPr indent="-311150" lvl="0" marL="457200" rtl="0" algn="l">
              <a:spcBef>
                <a:spcPts val="1000"/>
              </a:spcBef>
              <a:spcAft>
                <a:spcPts val="0"/>
              </a:spcAft>
              <a:buSzPts val="1300"/>
              <a:buChar char="➔"/>
            </a:pPr>
            <a:r>
              <a:rPr lang="vi"/>
              <a:t>Tích hợp với hệ thống khác: nếu các event được gửi tới hệ thống khác, các hệ thống đó có thể sinh ra trạng thái cuối cùng chính xác của đối tượng gốc</a:t>
            </a:r>
            <a:endParaRPr/>
          </a:p>
          <a:p>
            <a:pPr indent="0" lvl="0" marL="45720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